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7C956CA-EFD3-450C-8D36-C276827D53DA}" type="datetimeFigureOut">
              <a:rPr lang="en-US" smtClean="0"/>
              <a:pPr/>
              <a:t>4/23/2021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7D29AD8-5EB8-4C7C-BED6-3BCF536DDA1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C956CA-EFD3-450C-8D36-C276827D53DA}"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9AD8-5EB8-4C7C-BED6-3BCF536DDA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C956CA-EFD3-450C-8D36-C276827D53DA}"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9AD8-5EB8-4C7C-BED6-3BCF536DDA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7C956CA-EFD3-450C-8D36-C276827D53DA}"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9AD8-5EB8-4C7C-BED6-3BCF536DDA1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C956CA-EFD3-450C-8D36-C276827D53DA}" type="datetimeFigureOut">
              <a:rPr lang="en-US" smtClean="0"/>
              <a:pPr/>
              <a:t>4/23/2021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7D29AD8-5EB8-4C7C-BED6-3BCF536DDA1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7C956CA-EFD3-450C-8D36-C276827D53DA}"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29AD8-5EB8-4C7C-BED6-3BCF536DDA1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7C956CA-EFD3-450C-8D36-C276827D53DA}"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D29AD8-5EB8-4C7C-BED6-3BCF536DDA1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C956CA-EFD3-450C-8D36-C276827D53DA}"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D29AD8-5EB8-4C7C-BED6-3BCF536DDA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956CA-EFD3-450C-8D36-C276827D53DA}"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D29AD8-5EB8-4C7C-BED6-3BCF536DDA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C956CA-EFD3-450C-8D36-C276827D53DA}"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29AD8-5EB8-4C7C-BED6-3BCF536DDA1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C956CA-EFD3-450C-8D36-C276827D53DA}" type="datetimeFigureOut">
              <a:rPr lang="en-US" smtClean="0"/>
              <a:pPr/>
              <a:t>4/23/2021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7D29AD8-5EB8-4C7C-BED6-3BCF536DDA1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7C956CA-EFD3-450C-8D36-C276827D53DA}" type="datetimeFigureOut">
              <a:rPr lang="en-US" smtClean="0"/>
              <a:pPr/>
              <a:t>4/23/2021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7D29AD8-5EB8-4C7C-BED6-3BCF536DDA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ln>
            <a:solidFill>
              <a:srgbClr val="00B050"/>
            </a:solidFill>
          </a:ln>
        </p:spPr>
        <p:style>
          <a:lnRef idx="0">
            <a:schemeClr val="accent2"/>
          </a:lnRef>
          <a:fillRef idx="3">
            <a:schemeClr val="accent2"/>
          </a:fillRef>
          <a:effectRef idx="3">
            <a:schemeClr val="accent2"/>
          </a:effectRef>
          <a:fontRef idx="minor">
            <a:schemeClr val="lt1"/>
          </a:fontRef>
        </p:style>
        <p:txBody>
          <a:bodyPr>
            <a:normAutofit lnSpcReduction="10000"/>
          </a:bodyPr>
          <a:lstStyle/>
          <a:p>
            <a:r>
              <a:rPr lang="en-US" b="1" dirty="0" smtClean="0"/>
              <a:t>PRESENTED FOR BNGH- 3</a:t>
            </a:r>
            <a:r>
              <a:rPr lang="en-US" b="1" baseline="30000" dirty="0" smtClean="0"/>
              <a:t>RD</a:t>
            </a:r>
            <a:r>
              <a:rPr lang="en-US" b="1" dirty="0" smtClean="0"/>
              <a:t> YEAR &amp; 4</a:t>
            </a:r>
            <a:r>
              <a:rPr lang="en-US" b="1" baseline="30000" dirty="0" smtClean="0"/>
              <a:t>TH</a:t>
            </a:r>
            <a:r>
              <a:rPr lang="en-US" b="1" dirty="0" smtClean="0"/>
              <a:t> SEM </a:t>
            </a:r>
            <a:r>
              <a:rPr lang="en-GB" b="1" dirty="0" smtClean="0"/>
              <a:t>by DR. BISWAJIT PODDER</a:t>
            </a:r>
          </a:p>
          <a:p>
            <a:r>
              <a:rPr lang="en-GB" b="1" dirty="0" smtClean="0"/>
              <a:t>ASSISTANT PROFESSOR IN BENGALI </a:t>
            </a:r>
            <a:r>
              <a:rPr lang="en-GB" b="1" smtClean="0"/>
              <a:t>OF ASANNAGAR MMT </a:t>
            </a:r>
            <a:r>
              <a:rPr lang="en-GB" b="1" dirty="0" smtClean="0"/>
              <a:t>COLLEGE</a:t>
            </a:r>
            <a:endParaRPr lang="en-US" b="1" dirty="0"/>
          </a:p>
        </p:txBody>
      </p:sp>
      <p:sp>
        <p:nvSpPr>
          <p:cNvPr id="2" name="Title 1"/>
          <p:cNvSpPr>
            <a:spLocks noGrp="1"/>
          </p:cNvSpPr>
          <p:nvPr>
            <p:ph type="ctrTitle"/>
          </p:nvPr>
        </p:nvSpPr>
        <p:spPr>
          <a:ln>
            <a:solidFill>
              <a:schemeClr val="tx2"/>
            </a:solidFill>
          </a:ln>
        </p:spPr>
        <p:style>
          <a:lnRef idx="1">
            <a:schemeClr val="accent6"/>
          </a:lnRef>
          <a:fillRef idx="3">
            <a:schemeClr val="accent6"/>
          </a:fillRef>
          <a:effectRef idx="2">
            <a:schemeClr val="accent6"/>
          </a:effectRef>
          <a:fontRef idx="minor">
            <a:schemeClr val="lt1"/>
          </a:fontRef>
        </p:style>
        <p:txBody>
          <a:bodyPr>
            <a:normAutofit fontScale="90000"/>
          </a:bodyPr>
          <a:lstStyle/>
          <a:p>
            <a:r>
              <a:rPr lang="en-US" b="1" dirty="0" smtClean="0">
                <a:solidFill>
                  <a:srgbClr val="FF0000"/>
                </a:solidFill>
                <a:latin typeface="Amar Bangla Normal" pitchFamily="2" charset="0"/>
              </a:rPr>
              <a:t/>
            </a:r>
            <a:br>
              <a:rPr lang="en-US" b="1" dirty="0" smtClean="0">
                <a:solidFill>
                  <a:srgbClr val="FF0000"/>
                </a:solidFill>
                <a:latin typeface="Amar Bangla Normal" pitchFamily="2" charset="0"/>
              </a:rPr>
            </a:br>
            <a:r>
              <a:rPr lang="bn-IN" sz="6700" b="1" dirty="0" smtClean="0">
                <a:solidFill>
                  <a:srgbClr val="FF0000"/>
                </a:solidFill>
                <a:latin typeface="Amar Bangla Normal" pitchFamily="2" charset="0"/>
              </a:rPr>
              <a:t>রস</a:t>
            </a:r>
            <a:r>
              <a:rPr lang="en-US" b="1" dirty="0"/>
              <a:t/>
            </a:r>
            <a:br>
              <a:rPr lang="en-US" b="1" dirty="0"/>
            </a:br>
            <a:r>
              <a:rPr lang="en-US" b="1" dirty="0"/>
              <a:t/>
            </a:r>
            <a:br>
              <a:rPr lang="en-US" b="1" dirty="0"/>
            </a:br>
            <a:endParaRPr lang="en-US"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lumMod val="60000"/>
                <a:lumOff val="40000"/>
              </a:schemeClr>
            </a:solidFill>
          </a:ln>
        </p:spPr>
        <p:style>
          <a:lnRef idx="3">
            <a:schemeClr val="lt1"/>
          </a:lnRef>
          <a:fillRef idx="1">
            <a:schemeClr val="accent5"/>
          </a:fillRef>
          <a:effectRef idx="1">
            <a:schemeClr val="accent5"/>
          </a:effectRef>
          <a:fontRef idx="minor">
            <a:schemeClr val="lt1"/>
          </a:fontRef>
        </p:style>
        <p:txBody>
          <a:bodyPr>
            <a:normAutofit fontScale="90000"/>
          </a:bodyPr>
          <a:lstStyle/>
          <a:p>
            <a:r>
              <a:rPr lang="en-US" b="1" dirty="0" smtClean="0">
                <a:solidFill>
                  <a:srgbClr val="FF0000"/>
                </a:solidFill>
                <a:latin typeface="Amar Bangla Normal" pitchFamily="2" charset="0"/>
              </a:rPr>
              <a:t>			  </a:t>
            </a:r>
            <a:br>
              <a:rPr lang="en-US" b="1" dirty="0" smtClean="0">
                <a:solidFill>
                  <a:srgbClr val="FF0000"/>
                </a:solidFill>
                <a:latin typeface="Amar Bangla Normal" pitchFamily="2" charset="0"/>
              </a:rPr>
            </a:br>
            <a:r>
              <a:rPr lang="en-US" b="1" dirty="0" smtClean="0">
                <a:solidFill>
                  <a:srgbClr val="FF0000"/>
                </a:solidFill>
                <a:latin typeface="Amar Bangla Normal" pitchFamily="2" charset="0"/>
              </a:rPr>
              <a:t>			  </a:t>
            </a:r>
            <a:r>
              <a:rPr lang="bn-IN" b="1" dirty="0" smtClean="0">
                <a:solidFill>
                  <a:srgbClr val="FF0000"/>
                </a:solidFill>
                <a:latin typeface="Amar Bangla Normal" pitchFamily="2" charset="0"/>
              </a:rPr>
              <a:t>ভূমিকাঃ </a:t>
            </a:r>
            <a:r>
              <a:rPr lang="en-US" b="1" dirty="0"/>
              <a:t/>
            </a:r>
            <a:br>
              <a:rPr lang="en-US" b="1" dirty="0"/>
            </a:br>
            <a:endParaRPr lang="en-US" dirty="0"/>
          </a:p>
        </p:txBody>
      </p:sp>
      <p:sp>
        <p:nvSpPr>
          <p:cNvPr id="3" name="Content Placeholder 2"/>
          <p:cNvSpPr>
            <a:spLocks noGrp="1"/>
          </p:cNvSpPr>
          <p:nvPr>
            <p:ph sz="quarter" idx="1"/>
          </p:nvPr>
        </p:nvSpPr>
        <p:spPr>
          <a:ln>
            <a:solidFill>
              <a:srgbClr val="00B050"/>
            </a:solidFill>
          </a:ln>
        </p:spPr>
        <p:style>
          <a:lnRef idx="1">
            <a:schemeClr val="dk1"/>
          </a:lnRef>
          <a:fillRef idx="3">
            <a:schemeClr val="dk1"/>
          </a:fillRef>
          <a:effectRef idx="2">
            <a:schemeClr val="dk1"/>
          </a:effectRef>
          <a:fontRef idx="minor">
            <a:schemeClr val="lt1"/>
          </a:fontRef>
        </p:style>
        <p:txBody>
          <a:bodyPr>
            <a:normAutofit/>
          </a:bodyPr>
          <a:lstStyle/>
          <a:p>
            <a:pPr marL="0" indent="0" algn="just">
              <a:buNone/>
            </a:pPr>
            <a:r>
              <a:rPr lang="bn-IN" sz="2400" dirty="0" smtClean="0"/>
              <a:t>মানুষ মাত্রই কিছু অনুভূতি (ভাব) নিয়ে জন্মগ্রহণ করে। এই লৌকিক ভাব কাব্যে রসে পরিণত হয়। শোক একটি মানসিক ভাব বা </a:t>
            </a:r>
            <a:r>
              <a:rPr lang="en-GB" sz="2400" dirty="0" smtClean="0"/>
              <a:t>emotion. </a:t>
            </a:r>
            <a:r>
              <a:rPr lang="bn-IN" sz="2400" dirty="0" smtClean="0"/>
              <a:t>লৌকিক জগতে উপযুক্ত কারণে লোকের মনে শোক জেগে ওঠে। শোকার্ত লোকের মনের শোক তার কাছে রস নয়। বা সে শোকের কারণটিও কাব্য নয়। কিন্তু কবি যখন প্রতিভার মায়াবলে এই লৌকিক শোক ও তার লৌকিক কারণকে নিয়ে এক অলৌকিক ছবি কাব্যে ফুটিয়ে তোলেন তখনই তা পাঠকের মনে করুণ রসের সঞ্চার করে।কবির কাব্যে সৃষ্ট এই করুণ রস চোখে জল আনলেও মনকে  অপূর্ব আনন্দে পরিপূর্ণ করে। তাই শোকের কবিতা আমরা বারবার পড়তে চাই। </a:t>
            </a:r>
            <a:endParaRPr lang="en-US" sz="2400" dirty="0"/>
          </a:p>
        </p:txBody>
      </p:sp>
    </p:spTree>
  </p:cSld>
  <p:clrMapOvr>
    <a:masterClrMapping/>
  </p:clrMapOvr>
  <p:transition spd="slow">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ctr"/>
            <a:r>
              <a:rPr lang="bn-IN" sz="3600" b="1" dirty="0" smtClean="0">
                <a:solidFill>
                  <a:srgbClr val="FF0000"/>
                </a:solidFill>
                <a:latin typeface="Amar Bangla Normal" pitchFamily="2" charset="0"/>
              </a:rPr>
              <a:t>কাব্য নির্মাণ কৌশলের ভাবসমূহঃ </a:t>
            </a:r>
            <a:r>
              <a:rPr lang="en-US" b="1" u="sng" dirty="0"/>
              <a:t/>
            </a:r>
            <a:br>
              <a:rPr lang="en-US" b="1" u="sng" dirty="0"/>
            </a:br>
            <a:endParaRPr lang="en-US" dirty="0"/>
          </a:p>
        </p:txBody>
      </p:sp>
      <p:sp>
        <p:nvSpPr>
          <p:cNvPr id="3" name="Content Placeholder 2"/>
          <p:cNvSpPr>
            <a:spLocks noGrp="1"/>
          </p:cNvSpPr>
          <p:nvPr>
            <p:ph sz="quarter" idx="1"/>
          </p:nvPr>
        </p:nvSpPr>
        <p:spPr>
          <a:xfrm>
            <a:off x="914400" y="1066800"/>
            <a:ext cx="7772400" cy="4953000"/>
          </a:xfrm>
          <a:ln>
            <a:solidFill>
              <a:schemeClr val="accent2">
                <a:lumMod val="60000"/>
                <a:lumOff val="40000"/>
              </a:schemeClr>
            </a:solidFill>
          </a:ln>
        </p:spPr>
        <p:style>
          <a:lnRef idx="3">
            <a:schemeClr val="lt1"/>
          </a:lnRef>
          <a:fillRef idx="1">
            <a:schemeClr val="accent3"/>
          </a:fillRef>
          <a:effectRef idx="1">
            <a:schemeClr val="accent3"/>
          </a:effectRef>
          <a:fontRef idx="minor">
            <a:schemeClr val="lt1"/>
          </a:fontRef>
        </p:style>
        <p:txBody>
          <a:bodyPr>
            <a:normAutofit lnSpcReduction="10000"/>
          </a:bodyPr>
          <a:lstStyle/>
          <a:p>
            <a:pPr marL="0" indent="0" algn="just">
              <a:buNone/>
            </a:pPr>
            <a:r>
              <a:rPr lang="bn-IN" dirty="0" smtClean="0">
                <a:latin typeface="Amar Bangla Normal" pitchFamily="2" charset="0"/>
              </a:rPr>
              <a:t>১) বিভাব ২) অনুভাব ৩) সঞ্চারী</a:t>
            </a:r>
          </a:p>
          <a:p>
            <a:pPr marL="0" indent="0" algn="just">
              <a:buNone/>
            </a:pPr>
            <a:r>
              <a:rPr lang="bn-IN" sz="2400" dirty="0" smtClean="0">
                <a:solidFill>
                  <a:srgbClr val="FF0000"/>
                </a:solidFill>
              </a:rPr>
              <a:t>১) বিভাবঃ- </a:t>
            </a:r>
            <a:r>
              <a:rPr lang="bn-IN" sz="2400" dirty="0" smtClean="0"/>
              <a:t>লৌকিক জগতে যা রতি প্রভৃতি ভাবের উদ্‌বোধক   কাব্যে বা নাটকে তাকেই বলা হয় বিভাব। ইহা দুই ভাগে বিভক্তঃ ক) আলম্বন বিভাব খ) উদ্দিপন বিভাব ।</a:t>
            </a:r>
          </a:p>
          <a:p>
            <a:pPr marL="0" indent="0" algn="just">
              <a:buNone/>
            </a:pPr>
            <a:endParaRPr lang="bn-IN" sz="2400" dirty="0" smtClean="0"/>
          </a:p>
          <a:p>
            <a:pPr marL="0" indent="0" algn="just">
              <a:buNone/>
            </a:pPr>
            <a:r>
              <a:rPr lang="bn-IN" sz="2400" dirty="0" smtClean="0">
                <a:solidFill>
                  <a:srgbClr val="FF0000"/>
                </a:solidFill>
              </a:rPr>
              <a:t>২) অনুভাবঃ-  </a:t>
            </a:r>
            <a:r>
              <a:rPr lang="bn-IN" sz="2400" dirty="0" smtClean="0"/>
              <a:t>মনে ভাবের উদয় হলে দৈহিক ও মানসিক যে প্রতিক্রিয়া দেখা যায় তাকে বলে অনুভাব।উদাঃ ‘কপালকুণ্ডলা’ উপন্যাসে বঙ্কিম কর্তৃক ক্রূদ্ধা পদ্মাবতীর বর্ণনা। অতুলগুপ্ত মহাশয় বলেছেনঃ- </a:t>
            </a:r>
          </a:p>
          <a:p>
            <a:pPr marL="0" indent="0" algn="just">
              <a:buNone/>
            </a:pPr>
            <a:r>
              <a:rPr lang="bn-IN" sz="2400" dirty="0" smtClean="0"/>
              <a:t>       ‘দ্বিধায় জড়িত পদে কম্প্রবক্ষে নম্রনেত্রপাতে</a:t>
            </a:r>
          </a:p>
          <a:p>
            <a:pPr marL="0" indent="0" algn="just">
              <a:buNone/>
            </a:pPr>
            <a:r>
              <a:rPr lang="bn-IN" sz="2400" dirty="0" smtClean="0"/>
              <a:t>       স্মিতহাস্যে নাহি চল সলজ্জিত বাসরশয্যাতে </a:t>
            </a:r>
          </a:p>
          <a:p>
            <a:pPr marL="0" indent="0" algn="just">
              <a:buNone/>
            </a:pPr>
            <a:r>
              <a:rPr lang="bn-IN" sz="2400" dirty="0" smtClean="0"/>
              <a:t>                      স্তব্ধ অর্ধরাতে।’- এই মিলন মধুর লাজের বর্ণনাটির উপাদান হচ্ছে কয়েকটি অনুভাব।  </a:t>
            </a:r>
            <a:endParaRPr lang="en-US" sz="2400" dirty="0"/>
          </a:p>
        </p:txBody>
      </p:sp>
    </p:spTree>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1447800"/>
            <a:ext cx="7772400" cy="4572000"/>
          </a:xfrm>
          <a:ln>
            <a:solidFill>
              <a:srgbClr val="002060"/>
            </a:solidFill>
          </a:ln>
        </p:spPr>
        <p:style>
          <a:lnRef idx="2">
            <a:schemeClr val="accent4">
              <a:shade val="50000"/>
            </a:schemeClr>
          </a:lnRef>
          <a:fillRef idx="1">
            <a:schemeClr val="accent4"/>
          </a:fillRef>
          <a:effectRef idx="0">
            <a:schemeClr val="accent4"/>
          </a:effectRef>
          <a:fontRef idx="minor">
            <a:schemeClr val="lt1"/>
          </a:fontRef>
        </p:style>
        <p:txBody>
          <a:bodyPr>
            <a:normAutofit fontScale="92500"/>
          </a:bodyPr>
          <a:lstStyle/>
          <a:p>
            <a:endParaRPr lang="en-US" dirty="0"/>
          </a:p>
          <a:p>
            <a:pPr marL="0" indent="0" algn="just">
              <a:buNone/>
            </a:pPr>
            <a:r>
              <a:rPr lang="bn-IN" sz="2400" dirty="0" smtClean="0">
                <a:solidFill>
                  <a:srgbClr val="FF0000"/>
                </a:solidFill>
              </a:rPr>
              <a:t>৩) সঞ্চারীঃ- </a:t>
            </a:r>
            <a:r>
              <a:rPr lang="bn-IN" sz="2400" dirty="0" smtClean="0"/>
              <a:t>প্রেমিকের মনে যে প্রেমের সঞ্চার হয় তা কিন্তু রস নয়। কেননা সেটা কেবল তার একার হৃদয়ের মধ্যে আবদ্ধ। সুতরাং তা লৌকিকের পরিমিত। কবি প্রতিভার বলে তাকে ‘সকল সহৃদয় হৃদয় সংবাদী’ করে তোলেন। এবং অবশ্যই তা বিভাব অনুভাবের সাহায্যে করেন। এই দুই ছাড়া আর যে তৃতীয় কলা আছে তার নাম সঞ্চারী ।প্রধান  নয়টি ভাব= রতি, হাস, শোক, ক্রোধ, উৎসাহ, ভয়, জুগুপ্সা, বিস্ময় ও শম। এগুলি বিভাব ও অনুভাবের সংযোগে মোট যথাক্রমে শৃঙ্গার, হাস্য, করুণ, রৌদ্র, বীর, ভয়ানক, বীভৎস, অদ্ভুত ও শান্ত- এই নয়টি রসে পরিণত হয়। এছাড়াও মানুষের মনে আরো নানা ভাবের ঢেউ উঠছে যারা প্রধান/ স্থায়ীভাবের সম্পর্কে মনের মধ্যে যাতায়াত করে। এদের বলা হয় সঞ্চারী বা ব্যাভিচারী ভাব। </a:t>
            </a:r>
            <a:endParaRPr lang="en-US" sz="2400" dirty="0"/>
          </a:p>
        </p:txBody>
      </p:sp>
    </p:spTree>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endParaRPr lang="en-US" dirty="0"/>
          </a:p>
        </p:txBody>
      </p:sp>
      <p:sp>
        <p:nvSpPr>
          <p:cNvPr id="3" name="Content Placeholder 2"/>
          <p:cNvSpPr>
            <a:spLocks noGrp="1"/>
          </p:cNvSpPr>
          <p:nvPr>
            <p:ph sz="quarter" idx="1"/>
          </p:nvPr>
        </p:nvSpPr>
        <p:spPr>
          <a:xfrm>
            <a:off x="381000" y="228600"/>
            <a:ext cx="8305800" cy="5897563"/>
          </a:xfrm>
          <a:ln>
            <a:solidFill>
              <a:srgbClr val="00B0F0"/>
            </a:solidFill>
          </a:ln>
        </p:spPr>
        <p:style>
          <a:lnRef idx="1">
            <a:schemeClr val="accent1"/>
          </a:lnRef>
          <a:fillRef idx="3">
            <a:schemeClr val="accent1"/>
          </a:fillRef>
          <a:effectRef idx="2">
            <a:schemeClr val="accent1"/>
          </a:effectRef>
          <a:fontRef idx="minor">
            <a:schemeClr val="lt1"/>
          </a:fontRef>
        </p:style>
        <p:txBody>
          <a:bodyPr>
            <a:normAutofit/>
          </a:bodyPr>
          <a:lstStyle/>
          <a:p>
            <a:pPr algn="just">
              <a:buNone/>
            </a:pPr>
            <a:r>
              <a:rPr lang="en-US" b="1" dirty="0" smtClean="0">
                <a:latin typeface="Amar Bangla Normal" pitchFamily="2" charset="0"/>
              </a:rPr>
              <a:t>	</a:t>
            </a:r>
            <a:endParaRPr lang="bn-IN" b="1" dirty="0" smtClean="0">
              <a:latin typeface="Amar Bangla Normal" pitchFamily="2" charset="0"/>
            </a:endParaRPr>
          </a:p>
          <a:p>
            <a:pPr algn="just">
              <a:buNone/>
            </a:pPr>
            <a:r>
              <a:rPr lang="bn-IN" sz="2400" b="1" dirty="0" smtClean="0">
                <a:latin typeface="Amar Bangla Normal" pitchFamily="2" charset="0"/>
              </a:rPr>
              <a:t>    আলঙ্কারিকেরা নির্বেগ, লজ্জা, হর্ষ, অসূয়া, বিষাদ প্রভৃতি ৩৩ টি ব্যাভিচারী ভাবের কথা বলেছেন। সঙ্গে সঙ্গে বলেছেন এগুলি ছাড়া আরো অনেক ভাব আছে। স্থায়ী ভাবের পরিণতি রস। সেই রসের দিকে নিয়ে যেতে যা সাহায্য করে তাকে বলে সঞ্চারী বা ব্যাভিচারী। ‘মেঘনাদবধ’ কাব্যের অঙ্গীরস অবশ্যই করুণ। কিন্তু তা বীর ভাবাশ্রিত। অতএব বীর এখানে সঞ্চারী। </a:t>
            </a:r>
            <a:r>
              <a:rPr lang="bn-IN" sz="2400" b="1" dirty="0" smtClean="0">
                <a:solidFill>
                  <a:srgbClr val="FFC000"/>
                </a:solidFill>
                <a:latin typeface="Amar Bangla Normal" pitchFamily="2" charset="0"/>
              </a:rPr>
              <a:t>‘সাহিত্যদর্পণ’-</a:t>
            </a:r>
            <a:r>
              <a:rPr lang="bn-IN" sz="2400" b="1" dirty="0" smtClean="0">
                <a:latin typeface="Amar Bangla Normal" pitchFamily="2" charset="0"/>
              </a:rPr>
              <a:t>এ বিশ্বনাথ কবিরাজ বলেছেন-  </a:t>
            </a:r>
          </a:p>
          <a:p>
            <a:pPr algn="just">
              <a:buNone/>
            </a:pPr>
            <a:endParaRPr lang="bn-IN" sz="2400" b="1" dirty="0" smtClean="0">
              <a:latin typeface="Amar Bangla Normal" pitchFamily="2" charset="0"/>
            </a:endParaRPr>
          </a:p>
          <a:p>
            <a:pPr algn="just">
              <a:buNone/>
            </a:pPr>
            <a:r>
              <a:rPr lang="bn-IN" sz="2400" b="1" dirty="0">
                <a:latin typeface="Amar Bangla Normal" pitchFamily="2" charset="0"/>
              </a:rPr>
              <a:t> </a:t>
            </a:r>
            <a:r>
              <a:rPr lang="bn-IN" sz="2400" b="1" dirty="0" smtClean="0">
                <a:solidFill>
                  <a:srgbClr val="FFC000"/>
                </a:solidFill>
                <a:latin typeface="Amar Bangla Normal" pitchFamily="2" charset="0"/>
              </a:rPr>
              <a:t>‘ চিত্ত রতি প্রভৃতি স্থায়ী ভাব কাব্যে বিভাব, অনুভাব ও সঞ্চারী সংযোগে রূপান্তর প্রাপ্ত হয়ে রসে পরিণত হয়।’</a:t>
            </a:r>
            <a:endParaRPr lang="en-US" sz="2400" dirty="0">
              <a:solidFill>
                <a:srgbClr val="FFC000"/>
              </a:solidFill>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821363"/>
          </a:xfr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pPr algn="just">
              <a:buNone/>
            </a:pPr>
            <a:r>
              <a:rPr lang="bn-IN" sz="2400" dirty="0" smtClean="0"/>
              <a:t>   রবীন্দ্রনাথের বিখ্যাত ‘প্রশ্ন’ কবিতার </a:t>
            </a:r>
            <a:r>
              <a:rPr lang="bn-IN" sz="2400" dirty="0" smtClean="0"/>
              <a:t>মূলভাব </a:t>
            </a:r>
            <a:r>
              <a:rPr lang="bn-IN" sz="2400" dirty="0" smtClean="0"/>
              <a:t>ক্রোধ। সুতরাং স্থায়ীরস রৌদ্ররস। কিন্তু কবি যখন বলেন- ‘আমি যে দেখেছি তরুণ বালক উন্মাদ হয়ে ছুটে/ কি যন্ত্রণায় মরেছে পাথরে নিষ্ফল মাথা কুটে’- তখনই দুঃখের স্মৃতি ক্রোধের অনলকে আরো জ্বালিয়ে দিল। ‘রাধার কি হইল অন্তরে ব্যথা’- পদটিতে রাধা আলম্বন বিভাব, আকাশের মেঘ, মযূরের কণ্ঠ ইত্যাদি উদ্দীপন বিভাব। কিন্তু রাধার একাকীত্ব, আকুলতা, আহারে- প্রসাধনে বৈরাগ্য ইত্যাদি সঞ্চারী ভাব। সব সহযোগে সমস্ত পদটি হয়ে উঠেছে করুণ বিপ্রলম্ভের এক আশ্চর্য উদাহরণ। অতুলগুপ্ত মহাশয় মহাভারত থেকে একটি উদাহরণ দিয়েছেন। যুদ্ধ হবে কি হবে না এই সভায় দ্রৌপদী প্রবেশ করে তার সর্পসদৃশ বিশাল কেশকলাপ বাম হস্তে ধারণ করে কৃষ্ণের দিকে সাশ্রুনেত্রে কতগুলি কথা বলেন। এই অংশের রস অবশ্যই রৌদ্ররস। বিষাদ, গর্ব, দৈন্য প্রভৃতি সঞ্চারী ভাবের সংযোগে রৌদ্ররসের বর্ণচ্ছটাকে এখানে চমৎকার করে তোলা হয়েছে। এভাবেই সঞ্চারী ভাব রস নির্মাণে তার ভূমিকা পালন  করে। </a:t>
            </a:r>
            <a:r>
              <a:rPr lang="bn-IN" sz="2400" dirty="0" smtClean="0"/>
              <a:t>   </a:t>
            </a:r>
            <a:endParaRPr lang="en-US" sz="2400" dirty="0"/>
          </a:p>
        </p:txBody>
      </p:sp>
    </p:spTree>
  </p:cSld>
  <p:clrMapOvr>
    <a:masterClrMapping/>
  </p:clrMapOvr>
  <p:transition spd="slow">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ln>
            <a:solidFill>
              <a:srgbClr val="00B0F0"/>
            </a:solidFill>
          </a:ln>
        </p:spPr>
        <p:style>
          <a:lnRef idx="0">
            <a:scrgbClr r="0" g="0" b="0"/>
          </a:lnRef>
          <a:fillRef idx="1003">
            <a:schemeClr val="dk1"/>
          </a:fillRef>
          <a:effectRef idx="0">
            <a:scrgbClr r="0" g="0" b="0"/>
          </a:effectRef>
          <a:fontRef idx="major"/>
        </p:style>
        <p:txBody>
          <a:bodyPr/>
          <a:lstStyle/>
          <a:p>
            <a:endParaRPr lang="en-US" dirty="0" smtClean="0"/>
          </a:p>
          <a:p>
            <a:endParaRPr lang="en-US" dirty="0"/>
          </a:p>
          <a:p>
            <a:pPr>
              <a:buNone/>
            </a:pPr>
            <a:r>
              <a:rPr lang="en-US" dirty="0" smtClean="0">
                <a:solidFill>
                  <a:srgbClr val="FF0000"/>
                </a:solidFill>
                <a:latin typeface="Amar Bangla Normal" pitchFamily="2" charset="0"/>
              </a:rPr>
              <a:t>			</a:t>
            </a:r>
            <a:endParaRPr lang="bn-IN" dirty="0" smtClean="0">
              <a:solidFill>
                <a:srgbClr val="FF0000"/>
              </a:solidFill>
              <a:latin typeface="Amar Bangla Normal" pitchFamily="2" charset="0"/>
            </a:endParaRPr>
          </a:p>
          <a:p>
            <a:pPr>
              <a:buNone/>
            </a:pPr>
            <a:r>
              <a:rPr lang="bn-IN" sz="9600" dirty="0">
                <a:solidFill>
                  <a:srgbClr val="FF0000"/>
                </a:solidFill>
                <a:latin typeface="Amar Bangla Normal" pitchFamily="2" charset="0"/>
              </a:rPr>
              <a:t> </a:t>
            </a:r>
            <a:r>
              <a:rPr lang="bn-IN" sz="9600" dirty="0" smtClean="0">
                <a:solidFill>
                  <a:srgbClr val="FF0000"/>
                </a:solidFill>
                <a:latin typeface="Amar Bangla Normal" pitchFamily="2" charset="0"/>
              </a:rPr>
              <a:t>     ধন্যবাদ  </a:t>
            </a:r>
            <a:endParaRPr lang="en-US" sz="2800" dirty="0">
              <a:solidFill>
                <a:srgbClr val="FF0000"/>
              </a:solidFill>
              <a:latin typeface="Amar Bangla Normal" pitchFamily="2" charset="0"/>
            </a:endParaRPr>
          </a:p>
          <a:p>
            <a:endParaRPr lang="en-US" dirty="0" smtClean="0"/>
          </a:p>
          <a:p>
            <a:pPr lvl="4"/>
            <a:endParaRPr lang="en-US" dirty="0"/>
          </a:p>
        </p:txBody>
      </p:sp>
      <p:sp>
        <p:nvSpPr>
          <p:cNvPr id="4" name="Title 3"/>
          <p:cNvSpPr>
            <a:spLocks noGrp="1"/>
          </p:cNvSpPr>
          <p:nvPr>
            <p:ph type="title"/>
          </p:nvPr>
        </p:nvSpPr>
        <p:spPr/>
        <p:txBody>
          <a:bodyPr/>
          <a:lstStyle/>
          <a:p>
            <a:endParaRPr lang="en-IN"/>
          </a:p>
        </p:txBody>
      </p:sp>
    </p:spTree>
  </p:cSld>
  <p:clrMapOvr>
    <a:masterClrMapping/>
  </p:clrMapOvr>
  <p:transition spd="slow">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159</TotalTime>
  <Words>523</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 রস  </vt:lpstr>
      <vt:lpstr>           ভূমিকাঃ  </vt:lpstr>
      <vt:lpstr>কাব্য নির্মাণ কৌশলের ভাবসমূহঃ  </vt:lpstr>
      <vt:lpstr>PowerPoint Presentation</vt:lpstr>
      <vt:lpstr>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lp  </dc:title>
  <dc:creator>dr biswajit</dc:creator>
  <cp:lastModifiedBy>Hena Biswas</cp:lastModifiedBy>
  <cp:revision>52</cp:revision>
  <dcterms:created xsi:type="dcterms:W3CDTF">2017-03-30T13:59:26Z</dcterms:created>
  <dcterms:modified xsi:type="dcterms:W3CDTF">2021-04-23T16:45:45Z</dcterms:modified>
</cp:coreProperties>
</file>